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1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5"/>
    <p:restoredTop sz="94697"/>
  </p:normalViewPr>
  <p:slideViewPr>
    <p:cSldViewPr snapToGrid="0">
      <p:cViewPr>
        <p:scale>
          <a:sx n="185" d="100"/>
          <a:sy n="185" d="100"/>
        </p:scale>
        <p:origin x="-5352" y="-2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E01E-81C9-FD06-BAE7-54AEA8B6F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BBE5D-D1BB-DC81-2F34-8C9B6710B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B8E4C-0C49-E645-4D0C-1A35E006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AE894-BC42-C856-3C63-9ECCDCBC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85258-0735-3F7D-96A7-D83F88A0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8DEF-96F6-2D9E-7B0B-90C346AD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74883-2451-6383-CB9E-C38BF3428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EEEAD-088E-E3D7-8E94-D1A19404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31833-DDBA-D6A6-648A-EACC341D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957D3-3AB8-C607-A93D-3AB12A33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6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CC1FE-32B1-B255-8558-9F16F5D01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E6135-EBF0-AF81-CAB6-16B9F968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7CCD-E565-7FA0-0B68-DE84207E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0BD8-3BCF-8A22-6ED2-38C0C165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F41D9-87DF-9E0C-C3CE-A3DF1D9C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B94B-B756-8C17-AA18-C52FA27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E525-DA00-0FA7-A3C3-C3347498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43CA2-8993-7448-5CFE-4AB8AA80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8F27-9435-BF0A-38AE-748A8B28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D3836-1C52-207D-E7D8-2CA092E6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3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699D-19AD-AFF1-9201-88A60EF4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56583-FB9E-0BA6-DACA-8AEA6751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B17AC-AC54-A17C-C874-C9D49BBE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66808-41A0-703E-F7F8-CC775C9B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D080-FD12-06A4-F58D-3EAB5C52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4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B99-5E46-52EE-B70D-087B1315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BC54-A813-BDAE-E81C-7D3E74EC1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86C76-7AD6-E928-D32C-3D90590EA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4F165-DEFD-F9AC-E566-F9D6231F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59CB6-09A8-7906-899C-BB4CD88F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FA33C-59ED-AD43-D321-971721D3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3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9D40-9F6A-8AAC-9341-07E9BF77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2CAE4-6CD0-6C2F-1C44-FCB615A7D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A837E-9486-D7BA-30D2-4AF51C229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5B1C2-5823-BABD-3780-060BDC568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F64C5-2DAC-97E1-E4FF-0F25EB8E0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B6FED-F681-B9C1-2B7E-1B4556D7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D799F7-0DD0-1CFA-6E0D-4DB1EFDF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8B4AA-1D89-3ECF-6165-D4B44742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52B3-2743-7F58-CF8B-5F2DE3C6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D770A-6B76-1035-1020-223135BA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2BC20-0A3F-21E8-70B6-432B1F32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81679-C2C2-6030-ED02-ADB5F6F3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F1D95-9BF1-4578-9EC4-B102D0B2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9492E-4003-5117-86AF-D57F1D7D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3A81-9F30-DC9E-7141-6C1F8E3B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3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ADE2-FC4F-B8EE-6AF4-56ECE19C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EF89C-4A30-77CF-23B0-67F9FBBAE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9A5BC-FA3A-C181-E181-A3385F357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C6CFE-AC48-EA6B-2C5B-2636C344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7E202-DB3C-0E5D-BDB1-50A43E40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24FF8-89B4-3B1A-B12A-0F1BE9DA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68C7-F758-268A-A767-9F7884D0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EDCB8-7BCC-3F7A-348D-A18572332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3E52-47AA-5B9A-0D03-020C26178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64C0-D0AB-5581-4B7D-96BD088E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1F253-8740-82C5-4584-F56D6571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17CE3-944E-B57D-40DB-7139EE5A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1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2A2AC9-9782-68A8-0BE2-2D6661672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FEEA7-95B9-B8A4-DAE2-6EF8636E3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E0F7F-4870-6C40-CB58-DE9E29A84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70578-B394-9645-B56F-85ECA5B94EA5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4B839-C778-627B-E4E6-0DC1EBD90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1F08-9C63-60EA-0874-74E16894D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9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8029-0D59-A42A-40EB-30AE2B3882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2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MySQL &amp; PostgreSQL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84BA0-FBB9-B1E9-02A6-0EC3243503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4: Week 3: RDBMS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E8362-0375-EC25-0BB2-C1A72E96554E}"/>
              </a:ext>
            </a:extLst>
          </p:cNvPr>
          <p:cNvSpPr txBox="1"/>
          <p:nvPr/>
        </p:nvSpPr>
        <p:spPr>
          <a:xfrm>
            <a:off x="505326" y="4692316"/>
            <a:ext cx="10984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CASCADE</a:t>
            </a:r>
            <a:r>
              <a:rPr lang="en-CA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means that when rows are deleted or updated in the parent table, the corresponding rows in the child table will also be deleted or updated.</a:t>
            </a:r>
          </a:p>
          <a:p>
            <a:pPr algn="l"/>
            <a:endParaRPr lang="en-CA" sz="16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CA" sz="16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RESTRICT</a:t>
            </a:r>
            <a:r>
              <a:rPr lang="en-CA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means that rows cannot be deleted or updated in the parent table if there are corresponding rows in the child table.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117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oftware, number&#10;&#10;Description automatically generated">
            <a:extLst>
              <a:ext uri="{FF2B5EF4-FFF2-40B4-BE49-F238E27FC236}">
                <a16:creationId xmlns:a16="http://schemas.microsoft.com/office/drawing/2014/main" id="{1523DEA1-8C2A-463D-B7FD-54F3D7E2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15" y="701508"/>
            <a:ext cx="9613231" cy="54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2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16CD77D-F339-DBFE-04EB-10E7F8CD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40" y="393031"/>
            <a:ext cx="9056102" cy="5012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6E977-8623-A9E2-4AF7-9D529557F317}"/>
              </a:ext>
            </a:extLst>
          </p:cNvPr>
          <p:cNvSpPr txBox="1"/>
          <p:nvPr/>
        </p:nvSpPr>
        <p:spPr>
          <a:xfrm>
            <a:off x="713540" y="5678905"/>
            <a:ext cx="660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fill data, it will automatically </a:t>
            </a:r>
            <a:r>
              <a:rPr lang="en-US" dirty="0" err="1"/>
              <a:t>asigns</a:t>
            </a:r>
            <a:r>
              <a:rPr lang="en-US" dirty="0"/>
              <a:t> </a:t>
            </a:r>
            <a:r>
              <a:rPr lang="en-US" dirty="0" err="1"/>
              <a:t>emp_id</a:t>
            </a:r>
            <a:r>
              <a:rPr lang="en-US" dirty="0"/>
              <a:t> no. as it is a PK.</a:t>
            </a:r>
          </a:p>
        </p:txBody>
      </p:sp>
    </p:spTree>
    <p:extLst>
      <p:ext uri="{BB962C8B-B14F-4D97-AF65-F5344CB8AC3E}">
        <p14:creationId xmlns:p14="http://schemas.microsoft.com/office/powerpoint/2010/main" val="177437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12368B-5AE7-F382-F4A9-0871E145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1" y="0"/>
            <a:ext cx="10835105" cy="4286824"/>
          </a:xfrm>
          <a:prstGeom prst="rect">
            <a:avLst/>
          </a:prstGeom>
        </p:spPr>
      </p:pic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E7259C0-F316-B146-997E-6B12C593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8" y="4419354"/>
            <a:ext cx="5155532" cy="24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61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6353E5-B1CF-1081-63E2-3AD0419B47BA}"/>
              </a:ext>
            </a:extLst>
          </p:cNvPr>
          <p:cNvSpPr txBox="1"/>
          <p:nvPr/>
        </p:nvSpPr>
        <p:spPr>
          <a:xfrm>
            <a:off x="336884" y="394641"/>
            <a:ext cx="11706726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1" i="0" u="sng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Summary &amp; Highlights</a:t>
            </a:r>
          </a:p>
          <a:p>
            <a:pPr algn="l"/>
            <a:endParaRPr lang="en-CA" sz="14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MySQL is a free, open-source RDMS that you can download and install on your own systems or access on the Cloud. </a:t>
            </a:r>
          </a:p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can either self-manage a Cloud instance of MySQL or use a managed services provider, including IBM Cloud, Amazon RDS for MySQL, Azure Database for MySQL, or Google Cloud SQL for MySQL.</a:t>
            </a:r>
          </a:p>
          <a:p>
            <a:pPr algn="l"/>
            <a:endParaRPr lang="en-CA" sz="14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MySQL includes </a:t>
            </a: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several options for creating databases and tables, loading and querying data, and importing and exporting data relational databases:</a:t>
            </a:r>
          </a:p>
          <a:p>
            <a:pPr algn="l"/>
            <a:endParaRPr lang="en-CA" sz="1400" b="1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4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mysql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en-CA" sz="14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mysqladmin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command line interfaces. You use these CLIs to run SQL statements.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MySQL Workbench. A desktop application for designing, developing, and administering MySQL databases.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phpMyAdmin. An easy to use, third-party web interface for working with MySQL databases.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API calls.</a:t>
            </a:r>
          </a:p>
          <a:p>
            <a:pPr algn="l"/>
            <a:endParaRPr lang="en-CA" sz="14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Using phpMyAdmin, you can:</a:t>
            </a:r>
          </a:p>
          <a:p>
            <a:pPr algn="l"/>
            <a:endParaRPr lang="en-CA" sz="14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Add and modify columns after you create a table.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 backup and restore functionality to populate databases.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 import and export functionality to populate tables and save their data to files.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Create primary keys by defining a primary index on one or more columns.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 autoincrement to automatically generate sequential numeric data in a column.</a:t>
            </a:r>
          </a:p>
          <a:p>
            <a:pPr algn="l"/>
            <a:endParaRPr lang="en-CA" sz="14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When creating foreign keys, you can define ON DELETE and ON UPDATE actions.</a:t>
            </a:r>
          </a:p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MySQL columns are NOT NULL by default.</a:t>
            </a:r>
          </a:p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can configure a column to only accept unique values.</a:t>
            </a:r>
          </a:p>
        </p:txBody>
      </p:sp>
    </p:spTree>
    <p:extLst>
      <p:ext uri="{BB962C8B-B14F-4D97-AF65-F5344CB8AC3E}">
        <p14:creationId xmlns:p14="http://schemas.microsoft.com/office/powerpoint/2010/main" val="269215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526C0-FB87-43DD-A542-42ED5BFBA8F8}"/>
              </a:ext>
            </a:extLst>
          </p:cNvPr>
          <p:cNvSpPr txBox="1"/>
          <p:nvPr/>
        </p:nvSpPr>
        <p:spPr>
          <a:xfrm>
            <a:off x="108284" y="523290"/>
            <a:ext cx="111893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theia@theiadocker-smitshah1920:/home/project$ </a:t>
            </a:r>
            <a:r>
              <a:rPr lang="en-US" dirty="0" err="1"/>
              <a:t>start_mysql</a:t>
            </a:r>
            <a:endParaRPr lang="en-US" dirty="0"/>
          </a:p>
          <a:p>
            <a:r>
              <a:rPr lang="en-US" dirty="0"/>
              <a:t>Starting your MySQL database....</a:t>
            </a:r>
          </a:p>
          <a:p>
            <a:r>
              <a:rPr lang="en-US" dirty="0"/>
              <a:t>This process can take up to a minute.</a:t>
            </a:r>
          </a:p>
          <a:p>
            <a:r>
              <a:rPr lang="en-US" dirty="0"/>
              <a:t>      </a:t>
            </a:r>
          </a:p>
          <a:p>
            <a:r>
              <a:rPr lang="en-US" dirty="0"/>
              <a:t>MySQL database started, waiting for all services to be ready....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Your MySQL database is now ready to use and available with username: root password: MjA0NzUtc21pdHNo</a:t>
            </a:r>
          </a:p>
          <a:p>
            <a:endParaRPr lang="en-US" dirty="0"/>
          </a:p>
          <a:p>
            <a:r>
              <a:rPr lang="en-US" dirty="0"/>
              <a:t>You can access your MySQL database via:</a:t>
            </a:r>
          </a:p>
          <a:p>
            <a:r>
              <a:rPr lang="en-US" dirty="0"/>
              <a:t> • The browser at: https://smitshah1920-8080.theiadocker-2-labs-prod-theiak8s-4-tor01.proxy.cognitiveclass.ai</a:t>
            </a:r>
          </a:p>
          <a:p>
            <a:r>
              <a:rPr lang="en-US" dirty="0"/>
              <a:t> • </a:t>
            </a:r>
            <a:r>
              <a:rPr lang="en-US" dirty="0" err="1"/>
              <a:t>CommandLine</a:t>
            </a:r>
            <a:r>
              <a:rPr lang="en-US" dirty="0"/>
              <a:t>: </a:t>
            </a:r>
            <a:r>
              <a:rPr lang="en-US" dirty="0" err="1"/>
              <a:t>mysql</a:t>
            </a:r>
            <a:r>
              <a:rPr lang="en-US" dirty="0"/>
              <a:t> --host=127.0.0.1 --port=3306 --user=root --password=MjA0NzUtc21pdHNo</a:t>
            </a:r>
          </a:p>
          <a:p>
            <a:r>
              <a:rPr lang="en-US" dirty="0"/>
              <a:t>theia@theiadocker-smitshah1920:/home/project$ </a:t>
            </a:r>
          </a:p>
        </p:txBody>
      </p:sp>
      <p:pic>
        <p:nvPicPr>
          <p:cNvPr id="5" name="Picture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527F47C1-9945-1C75-C15E-8152041A6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3939610"/>
            <a:ext cx="10270182" cy="2607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68ABCD-BA42-D4F4-3045-3951D1DA5C3C}"/>
              </a:ext>
            </a:extLst>
          </p:cNvPr>
          <p:cNvSpPr txBox="1"/>
          <p:nvPr/>
        </p:nvSpPr>
        <p:spPr>
          <a:xfrm>
            <a:off x="108284" y="108284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>
                <a:solidFill>
                  <a:srgbClr val="FF0000"/>
                </a:solidFill>
              </a:rPr>
              <a:t>phpAdmin</a:t>
            </a:r>
            <a:r>
              <a:rPr lang="en-US" b="1" u="sng" dirty="0">
                <a:solidFill>
                  <a:srgbClr val="FF0000"/>
                </a:solidFill>
              </a:rPr>
              <a:t>- Hands-on-lab</a:t>
            </a:r>
          </a:p>
        </p:txBody>
      </p:sp>
    </p:spTree>
    <p:extLst>
      <p:ext uri="{BB962C8B-B14F-4D97-AF65-F5344CB8AC3E}">
        <p14:creationId xmlns:p14="http://schemas.microsoft.com/office/powerpoint/2010/main" val="1473012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DFD4-B8C1-86A3-1A80-E7DD062D89CC}"/>
              </a:ext>
            </a:extLst>
          </p:cNvPr>
          <p:cNvSpPr txBox="1"/>
          <p:nvPr/>
        </p:nvSpPr>
        <p:spPr>
          <a:xfrm>
            <a:off x="529389" y="324853"/>
            <a:ext cx="203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PostgreSQL RDBMS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586D7-7B83-C084-0646-0EAF33357A20}"/>
              </a:ext>
            </a:extLst>
          </p:cNvPr>
          <p:cNvSpPr txBox="1"/>
          <p:nvPr/>
        </p:nvSpPr>
        <p:spPr>
          <a:xfrm>
            <a:off x="252663" y="806116"/>
            <a:ext cx="81290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Relaiable</a:t>
            </a:r>
            <a:r>
              <a:rPr lang="en-US" dirty="0"/>
              <a:t> &amp;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relational &amp; Non-relational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case/Popular : OLTP, Data Analytics, GIS (Geographic Information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all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Cloud: VMs or Containers, or Cloud based Managed services (</a:t>
            </a:r>
            <a:r>
              <a:rPr lang="en-US" dirty="0" err="1"/>
              <a:t>AWS,GCP,IBM,Azure</a:t>
            </a:r>
            <a:r>
              <a:rPr lang="en-US" dirty="0"/>
              <a:t>)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2F8723-FD90-D413-8BD0-E742637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70" y="3723774"/>
            <a:ext cx="3906051" cy="232811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5C6E4BB-2851-442C-86F4-8CC34E5E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32" y="4126831"/>
            <a:ext cx="6816539" cy="1742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AEB45-96F0-EEF7-DBBD-D8314FD74D12}"/>
              </a:ext>
            </a:extLst>
          </p:cNvPr>
          <p:cNvSpPr txBox="1"/>
          <p:nvPr/>
        </p:nvSpPr>
        <p:spPr>
          <a:xfrm>
            <a:off x="5041232" y="3723774"/>
            <a:ext cx="89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Psql</a:t>
            </a:r>
            <a:r>
              <a:rPr lang="en-US" dirty="0"/>
              <a:t> CLI</a:t>
            </a:r>
          </a:p>
        </p:txBody>
      </p:sp>
      <p:pic>
        <p:nvPicPr>
          <p:cNvPr id="10" name="Picture 9" descr="A picture containing clipart, symbol, graphics, design&#10;&#10;Description automatically generated">
            <a:extLst>
              <a:ext uri="{FF2B5EF4-FFF2-40B4-BE49-F238E27FC236}">
                <a16:creationId xmlns:a16="http://schemas.microsoft.com/office/drawing/2014/main" id="{972493DC-166E-1117-BA78-1BE6E2331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824" y="694185"/>
            <a:ext cx="1968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A478F73-F5D1-D274-F376-F679204C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3" y="591886"/>
            <a:ext cx="7751325" cy="353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8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5CAB60-5DA2-C100-DBAA-C853FD3F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" y="307807"/>
            <a:ext cx="6614539" cy="3506203"/>
          </a:xfrm>
          <a:prstGeom prst="rect">
            <a:avLst/>
          </a:prstGeom>
        </p:spPr>
      </p:pic>
      <p:pic>
        <p:nvPicPr>
          <p:cNvPr id="7" name="Picture 6" descr="A screenshot of a computer error&#10;&#10;Description automatically generated with low confidence">
            <a:extLst>
              <a:ext uri="{FF2B5EF4-FFF2-40B4-BE49-F238E27FC236}">
                <a16:creationId xmlns:a16="http://schemas.microsoft.com/office/drawing/2014/main" id="{2055808B-0D8F-D6F8-5EE7-1DE4C76C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29" y="3979914"/>
            <a:ext cx="5405186" cy="28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0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D446A17-05EA-E417-C4DC-4D7DA133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300079"/>
            <a:ext cx="10564060" cy="61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8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158CFF71-6422-BB95-A410-C157B427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57" y="1119605"/>
            <a:ext cx="8213697" cy="39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60E8B-B5D0-39F0-7CCC-CB83709DCCE5}"/>
              </a:ext>
            </a:extLst>
          </p:cNvPr>
          <p:cNvSpPr txBox="1"/>
          <p:nvPr/>
        </p:nvSpPr>
        <p:spPr>
          <a:xfrm>
            <a:off x="324853" y="132347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MySQL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2A1C-8AA7-A68D-B1BA-42EBD1CF4CBA}"/>
              </a:ext>
            </a:extLst>
          </p:cNvPr>
          <p:cNvSpPr txBox="1"/>
          <p:nvPr/>
        </p:nvSpPr>
        <p:spPr>
          <a:xfrm>
            <a:off x="324853" y="589547"/>
            <a:ext cx="98713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Fork version- Maria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 &amp; Commercial editions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available on cloud managed versions of the same on GCP,AWS,AZURE using VMs and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MySQL Tools: </a:t>
            </a:r>
            <a:r>
              <a:rPr lang="en-US" dirty="0" err="1"/>
              <a:t>mysql</a:t>
            </a:r>
            <a:r>
              <a:rPr lang="en-US" dirty="0"/>
              <a:t> CLI, </a:t>
            </a:r>
            <a:r>
              <a:rPr lang="en-US" dirty="0" err="1"/>
              <a:t>mysqladmin</a:t>
            </a:r>
            <a:r>
              <a:rPr lang="en-US" dirty="0"/>
              <a:t>, MySQL Workbench (has graphical UI), phpMyAdmin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2FB3858-7017-F657-06B7-BA0077E8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8" y="2960779"/>
            <a:ext cx="3392236" cy="30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26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6FCF96C-F2D1-5454-2E29-1B221294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734" y="4255837"/>
            <a:ext cx="5092700" cy="2413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0A127F-6439-4444-26D6-781CBF4A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5" y="495968"/>
            <a:ext cx="49911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E28B7-BCBC-9A62-8791-EAC0E30CE3F1}"/>
              </a:ext>
            </a:extLst>
          </p:cNvPr>
          <p:cNvSpPr txBox="1"/>
          <p:nvPr/>
        </p:nvSpPr>
        <p:spPr>
          <a:xfrm>
            <a:off x="135355" y="132347"/>
            <a:ext cx="75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740AF-FD2F-CA77-E435-943FA9583A2F}"/>
              </a:ext>
            </a:extLst>
          </p:cNvPr>
          <p:cNvSpPr txBox="1"/>
          <p:nvPr/>
        </p:nvSpPr>
        <p:spPr>
          <a:xfrm>
            <a:off x="135356" y="2995863"/>
            <a:ext cx="52186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need ‘</a:t>
            </a:r>
            <a:r>
              <a:rPr lang="en-US" dirty="0" err="1"/>
              <a:t>user_name</a:t>
            </a:r>
            <a:r>
              <a:rPr lang="en-US" dirty="0"/>
              <a:t>’ and their ‘</a:t>
            </a:r>
            <a:r>
              <a:rPr lang="en-US" dirty="0" err="1"/>
              <a:t>email_id</a:t>
            </a:r>
            <a:r>
              <a:rPr lang="en-US" dirty="0"/>
              <a:t>’ for our frequent use which are located in 2 different tables, we can save such query as a VIEW for our future/frequent use.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pgAdmin</a:t>
            </a:r>
            <a:r>
              <a:rPr lang="en-US" dirty="0"/>
              <a:t> such function is available under </a:t>
            </a:r>
            <a:r>
              <a:rPr lang="en-US" b="1" dirty="0"/>
              <a:t>schema tab/tree.</a:t>
            </a:r>
          </a:p>
        </p:txBody>
      </p:sp>
      <p:pic>
        <p:nvPicPr>
          <p:cNvPr id="9" name="Picture 8" descr="A picture containing text, font, screenshot, electric blue&#10;&#10;Description automatically generated">
            <a:extLst>
              <a:ext uri="{FF2B5EF4-FFF2-40B4-BE49-F238E27FC236}">
                <a16:creationId xmlns:a16="http://schemas.microsoft.com/office/drawing/2014/main" id="{84986C3F-7EE7-9D23-18D8-3EC8BA807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553" y="495967"/>
            <a:ext cx="5926664" cy="21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6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3135CD-0635-C282-D92F-F4B9983F6FDB}"/>
              </a:ext>
            </a:extLst>
          </p:cNvPr>
          <p:cNvSpPr txBox="1"/>
          <p:nvPr/>
        </p:nvSpPr>
        <p:spPr>
          <a:xfrm>
            <a:off x="242636" y="0"/>
            <a:ext cx="1170672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600" b="1" i="0" u="sng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Summary &amp; Highlights</a:t>
            </a:r>
          </a:p>
          <a:p>
            <a:pPr algn="l"/>
            <a:endParaRPr lang="en-CA" sz="1600" b="1" u="sng" dirty="0">
              <a:solidFill>
                <a:srgbClr val="FF0000"/>
              </a:solidFill>
              <a:latin typeface="Source Sans Pro" panose="020B0503030403020204" pitchFamily="34" charset="0"/>
            </a:endParaRPr>
          </a:p>
          <a:p>
            <a:pPr algn="l"/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PostgreSQL is an open-source object-relational database management system that you can download and install on your own systems or access on the Cloud.</a:t>
            </a:r>
          </a:p>
          <a:p>
            <a:pPr algn="l"/>
            <a:endParaRPr lang="en-CA" sz="16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can either self-manage a Cloud instance of PostgreSQL or use a managed services provider, including IBM Cloud Databases for PostgreSQL, Amazon RDS, Google Cloud SQL for PostgreSQL, </a:t>
            </a:r>
            <a:r>
              <a:rPr lang="en-CA" sz="16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EnterpriseDB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cloud, or Microsoft Azure for PostgreSQL.</a:t>
            </a:r>
          </a:p>
          <a:p>
            <a:pPr algn="l"/>
            <a:endParaRPr lang="en-CA" sz="16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PostgreSQL includes several options for creating databases and tables, loading and querying data, and importing and exporting data relational databases:</a:t>
            </a:r>
          </a:p>
          <a:p>
            <a:pPr algn="l"/>
            <a:endParaRPr lang="en-CA" sz="16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</a:t>
            </a:r>
            <a:r>
              <a:rPr lang="en-CA" sz="16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psql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command line interface. You use this CLI to run SQL statements.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pgAdmin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. A graphical interface to the database server, which is available as a desktop application or as a web application that you can install on your web servers.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Navicat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en-CA" sz="16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Dbeaver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. Commercial graphical interface options that you can use to access </a:t>
            </a:r>
            <a:r>
              <a:rPr lang="en-CA" sz="16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PostgresSQL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, MySQL, and other types of databases.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Cloud vendor tools and APIs.</a:t>
            </a:r>
          </a:p>
          <a:p>
            <a:pPr algn="l"/>
            <a:endParaRPr lang="en-CA" sz="16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Using </a:t>
            </a:r>
            <a:r>
              <a:rPr lang="en-CA" sz="16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pgAdmin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, you can:</a:t>
            </a:r>
          </a:p>
          <a:p>
            <a:pPr algn="l"/>
            <a:endParaRPr lang="en-CA" sz="16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 </a:t>
            </a:r>
            <a:r>
              <a:rPr lang="en-CA" sz="16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pg_dump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to back up databases and </a:t>
            </a:r>
            <a:r>
              <a:rPr lang="en-CA" sz="16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psql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to restore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 the Import/Export tool to load data into and export data from tables.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Using views: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can use views to limit access to sensitive data and simplify data retrieval.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Views can be materialized, which means that the view store the result set for quicker subsequent access.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Materialized views enhance performance because the view is saved and often stored in memory. However, you cannot insert, update, or delete rows in a materialized view, and they must be refreshed before you can see updated data.</a:t>
            </a:r>
          </a:p>
        </p:txBody>
      </p:sp>
    </p:spTree>
    <p:extLst>
      <p:ext uri="{BB962C8B-B14F-4D97-AF65-F5344CB8AC3E}">
        <p14:creationId xmlns:p14="http://schemas.microsoft.com/office/powerpoint/2010/main" val="2388123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067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AB5AACF-923B-9F02-9D64-A3686DA3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56" y="905688"/>
            <a:ext cx="11718758" cy="58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4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CEF0F89-F0BC-B9F4-8128-BA19952E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05" y="1010653"/>
            <a:ext cx="10170190" cy="51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6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E3F2F-3DB2-91EF-6FD5-D8BE39D48D91}"/>
              </a:ext>
            </a:extLst>
          </p:cNvPr>
          <p:cNvSpPr txBox="1"/>
          <p:nvPr/>
        </p:nvSpPr>
        <p:spPr>
          <a:xfrm>
            <a:off x="174457" y="392849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 u="sng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Creating Databases and Tables in MySQL</a:t>
            </a:r>
            <a:endParaRPr lang="en-US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B2393EE-E13D-DE71-80EF-274564DF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7" y="762181"/>
            <a:ext cx="4813300" cy="19812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52A9D53-1414-9F8D-0EE8-D7312D9F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7" y="2767444"/>
            <a:ext cx="6692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B4A344-71D8-B589-525D-4CDF82A7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1" y="0"/>
            <a:ext cx="6507079" cy="325354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86B030-56A3-DEB8-FCE3-2708EFEC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0" y="3284621"/>
            <a:ext cx="7108657" cy="355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7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8FF47F-239C-AD03-CD9F-95AC996A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" y="1"/>
            <a:ext cx="6891087" cy="354645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A0CB2F-564E-B689-AAAB-A82C4BE0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6" y="3546459"/>
            <a:ext cx="5952624" cy="3063484"/>
          </a:xfrm>
          <a:prstGeom prst="rect">
            <a:avLst/>
          </a:prstGeom>
        </p:spPr>
      </p:pic>
      <p:pic>
        <p:nvPicPr>
          <p:cNvPr id="7" name="Picture 6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660CEC68-3EB0-5CFB-E910-57BB5FDAE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667" y="3909929"/>
            <a:ext cx="5217173" cy="22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6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CFD6D5-8475-9620-3A07-FDBC4AD0F98D}"/>
              </a:ext>
            </a:extLst>
          </p:cNvPr>
          <p:cNvSpPr txBox="1"/>
          <p:nvPr/>
        </p:nvSpPr>
        <p:spPr>
          <a:xfrm>
            <a:off x="0" y="10409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 u="sng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Loading Data in MySQL</a:t>
            </a:r>
            <a:endParaRPr lang="en-US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745F26BF-0327-1BC9-1E9C-25757E07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0" y="473424"/>
            <a:ext cx="4695954" cy="149975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742C12-39A9-61DD-F990-1E79BA96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0" y="1898650"/>
            <a:ext cx="6904268" cy="3816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F5C916-E77F-6B0D-65B0-42255A52D55C}"/>
              </a:ext>
            </a:extLst>
          </p:cNvPr>
          <p:cNvSpPr txBox="1"/>
          <p:nvPr/>
        </p:nvSpPr>
        <p:spPr>
          <a:xfrm>
            <a:off x="1155031" y="3043989"/>
            <a:ext cx="1229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User name of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D6D60-5CB8-0788-CF3D-D59FBCF11576}"/>
              </a:ext>
            </a:extLst>
          </p:cNvPr>
          <p:cNvSpPr txBox="1"/>
          <p:nvPr/>
        </p:nvSpPr>
        <p:spPr>
          <a:xfrm>
            <a:off x="2514600" y="317479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2E798-2917-4C2D-9336-E4253508E6A8}"/>
              </a:ext>
            </a:extLst>
          </p:cNvPr>
          <p:cNvSpPr txBox="1"/>
          <p:nvPr/>
        </p:nvSpPr>
        <p:spPr>
          <a:xfrm>
            <a:off x="3609474" y="3174794"/>
            <a:ext cx="125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Backup file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81DD9-32D4-805D-F419-F1322EDFFBB3}"/>
              </a:ext>
            </a:extLst>
          </p:cNvPr>
          <p:cNvSpPr txBox="1"/>
          <p:nvPr/>
        </p:nvSpPr>
        <p:spPr>
          <a:xfrm>
            <a:off x="84890" y="5862480"/>
            <a:ext cx="690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Note that </a:t>
            </a: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greater than sign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signifies </a:t>
            </a: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output to the .</a:t>
            </a:r>
            <a:r>
              <a:rPr lang="en-CA" sz="1400" b="1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sql</a:t>
            </a: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file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, or backup, and the </a:t>
            </a: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less than sign 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signifies </a:t>
            </a:r>
            <a:r>
              <a:rPr lang="en-CA" sz="1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input to the database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, or restore.</a:t>
            </a:r>
            <a:endParaRPr lang="en-CA" sz="1400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109501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B8B30B-9E9F-1FC9-9C9A-24677EA4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9" y="567524"/>
            <a:ext cx="7772400" cy="2390480"/>
          </a:xfrm>
          <a:prstGeom prst="rect">
            <a:avLst/>
          </a:prstGeom>
        </p:spPr>
      </p:pic>
      <p:pic>
        <p:nvPicPr>
          <p:cNvPr id="6" name="Picture 5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959CEE76-371A-1CC3-E641-BED101DE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638" y="2958004"/>
            <a:ext cx="7056111" cy="31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8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62059-8BAA-38B3-EE55-0E5E2AC2B4B5}"/>
              </a:ext>
            </a:extLst>
          </p:cNvPr>
          <p:cNvSpPr txBox="1"/>
          <p:nvPr/>
        </p:nvSpPr>
        <p:spPr>
          <a:xfrm>
            <a:off x="150394" y="116124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Using Keys and Constraints in MySQL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976343-7050-9628-CA04-99476C7B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8" y="485455"/>
            <a:ext cx="10227510" cy="62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5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923</Words>
  <Application>Microsoft Macintosh PowerPoint</Application>
  <PresentationFormat>Widescreen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Microsoft YaHei</vt:lpstr>
      <vt:lpstr>Arial</vt:lpstr>
      <vt:lpstr>Calibri</vt:lpstr>
      <vt:lpstr>Calibri Light</vt:lpstr>
      <vt:lpstr>OpenSans</vt:lpstr>
      <vt:lpstr>Source Sans Pro</vt:lpstr>
      <vt:lpstr>Office Theme</vt:lpstr>
      <vt:lpstr>MySQL &amp; PostgreSQL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 Shah</dc:creator>
  <cp:lastModifiedBy>Smit Shah</cp:lastModifiedBy>
  <cp:revision>10</cp:revision>
  <dcterms:created xsi:type="dcterms:W3CDTF">2023-05-06T23:06:08Z</dcterms:created>
  <dcterms:modified xsi:type="dcterms:W3CDTF">2023-05-08T02:56:42Z</dcterms:modified>
</cp:coreProperties>
</file>